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324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83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55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172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72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60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92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04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19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30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90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41BE-C825-496A-BD7D-3319707C5A9A}" type="datetimeFigureOut">
              <a:rPr lang="pt-BR" smtClean="0"/>
              <a:t>17/08/2022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F2394-FF1F-460A-8328-C3020074E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95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Foto preta e branca de neve&#10;&#10;Descrição gerada automaticamente">
            <a:extLst>
              <a:ext uri="{FF2B5EF4-FFF2-40B4-BE49-F238E27FC236}">
                <a16:creationId xmlns:a16="http://schemas.microsoft.com/office/drawing/2014/main" id="{9853C64D-90B1-58DB-CC93-8EA64FBBF33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" r="23863"/>
          <a:stretch/>
        </p:blipFill>
        <p:spPr>
          <a:xfrm>
            <a:off x="20" y="10"/>
            <a:ext cx="32399267" cy="43200627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7DDA7FB7-F5A0-4097-6599-B0DE2D81FFE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5392" y="-280353"/>
            <a:ext cx="8098971" cy="809897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BDF37B4-3794-2F8E-E06F-A7968C0EE4D1}"/>
              </a:ext>
            </a:extLst>
          </p:cNvPr>
          <p:cNvSpPr txBox="1"/>
          <p:nvPr/>
        </p:nvSpPr>
        <p:spPr>
          <a:xfrm>
            <a:off x="628840" y="3057030"/>
            <a:ext cx="25496874" cy="3286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9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[TÍTULO DO RESUMO]</a:t>
            </a:r>
            <a:endParaRPr lang="pt-BR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ESCRITO EM LETRAS MAIÚSCULAS, CENTRALIZADO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A755A8C-F6BA-CBFC-4A63-0C86B1EA285D}"/>
              </a:ext>
            </a:extLst>
          </p:cNvPr>
          <p:cNvSpPr txBox="1"/>
          <p:nvPr/>
        </p:nvSpPr>
        <p:spPr>
          <a:xfrm>
            <a:off x="171640" y="7018998"/>
            <a:ext cx="25496874" cy="2633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A</a:t>
            </a:r>
            <a:r>
              <a:rPr lang="pt-BR" sz="4800" baseline="30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Autor B</a:t>
            </a:r>
            <a:r>
              <a:rPr lang="pt-BR" sz="4800" baseline="30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Autor B</a:t>
            </a:r>
            <a:r>
              <a:rPr lang="pt-BR" sz="4800" baseline="30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Autor C</a:t>
            </a:r>
            <a:r>
              <a:rPr lang="pt-BR" sz="4800" baseline="30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Autor D</a:t>
            </a:r>
            <a:r>
              <a:rPr lang="pt-BR" sz="4800" baseline="30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pt-B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4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Sublinhando-se o nome do relator</a:t>
            </a:r>
            <a:endParaRPr lang="pt-B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8B77FA5-F826-7E1B-449E-973EC6ABE717}"/>
              </a:ext>
            </a:extLst>
          </p:cNvPr>
          <p:cNvSpPr txBox="1"/>
          <p:nvPr/>
        </p:nvSpPr>
        <p:spPr>
          <a:xfrm>
            <a:off x="1045029" y="12148457"/>
            <a:ext cx="14630400" cy="378565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4800" dirty="0"/>
              <a:t>OBJETIVOS:</a:t>
            </a:r>
          </a:p>
          <a:p>
            <a:endParaRPr lang="pt-BR" sz="4800" dirty="0"/>
          </a:p>
          <a:p>
            <a:endParaRPr lang="pt-BR" sz="4800" dirty="0"/>
          </a:p>
          <a:p>
            <a:endParaRPr lang="pt-BR" sz="4800" dirty="0"/>
          </a:p>
          <a:p>
            <a:endParaRPr lang="pt-BR" sz="4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4A1DDF5-1E1E-35F8-34EB-FC952B4C3F95}"/>
              </a:ext>
            </a:extLst>
          </p:cNvPr>
          <p:cNvSpPr txBox="1"/>
          <p:nvPr/>
        </p:nvSpPr>
        <p:spPr>
          <a:xfrm>
            <a:off x="16742230" y="12170229"/>
            <a:ext cx="14630400" cy="185589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RESULTADOS:</a:t>
            </a: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12B7561-1233-D9BF-F527-299FA44A8010}"/>
              </a:ext>
            </a:extLst>
          </p:cNvPr>
          <p:cNvSpPr txBox="1"/>
          <p:nvPr/>
        </p:nvSpPr>
        <p:spPr>
          <a:xfrm>
            <a:off x="1023260" y="16633372"/>
            <a:ext cx="14630400" cy="141269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MÉTODOS:</a:t>
            </a: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87F09D9-7094-9DEF-619D-C35A297B6F4D}"/>
              </a:ext>
            </a:extLst>
          </p:cNvPr>
          <p:cNvSpPr txBox="1"/>
          <p:nvPr/>
        </p:nvSpPr>
        <p:spPr>
          <a:xfrm>
            <a:off x="1023260" y="31339974"/>
            <a:ext cx="30349369" cy="2308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CONCLUSÃO:</a:t>
            </a: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3C563DA-A042-DC6C-AA33-7BFA0ABD3B21}"/>
              </a:ext>
            </a:extLst>
          </p:cNvPr>
          <p:cNvSpPr txBox="1"/>
          <p:nvPr/>
        </p:nvSpPr>
        <p:spPr>
          <a:xfrm>
            <a:off x="1045032" y="34104945"/>
            <a:ext cx="30349369" cy="2308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Produtos aplicados para o avanço da Enfermagem (MPEA) ou contribuições/implicações para a área da saúde (OBJN) :</a:t>
            </a: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2E72008-9E6C-C070-FC6A-23268D0B706E}"/>
              </a:ext>
            </a:extLst>
          </p:cNvPr>
          <p:cNvSpPr txBox="1"/>
          <p:nvPr/>
        </p:nvSpPr>
        <p:spPr>
          <a:xfrm>
            <a:off x="1045032" y="36848144"/>
            <a:ext cx="30349369" cy="2308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800" dirty="0"/>
              <a:t>Descritores: [Descritor nº1, Descritor nº2, Descritor nº3]:</a:t>
            </a:r>
          </a:p>
          <a:p>
            <a:pPr algn="just"/>
            <a:endParaRPr lang="pt-BR" sz="4800" dirty="0"/>
          </a:p>
          <a:p>
            <a:pPr algn="just"/>
            <a:endParaRPr lang="pt-BR" sz="4800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A317F0AE-6841-2C92-5D9A-7A2AFB31DE38}"/>
              </a:ext>
            </a:extLst>
          </p:cNvPr>
          <p:cNvSpPr txBox="1"/>
          <p:nvPr/>
        </p:nvSpPr>
        <p:spPr>
          <a:xfrm>
            <a:off x="1066804" y="39580459"/>
            <a:ext cx="30349369" cy="3416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4800" dirty="0">
                <a:highlight>
                  <a:srgbClr val="FFFF00"/>
                </a:highlight>
              </a:rPr>
              <a:t>Referências (Exemplos): (AS REFERÊNCIAS ABAIXO EM FONTE 24)</a:t>
            </a:r>
          </a:p>
          <a:p>
            <a:pPr algn="just"/>
            <a:r>
              <a:rPr lang="pt-BR" sz="2400" dirty="0"/>
              <a:t>1</a:t>
            </a:r>
            <a:r>
              <a:rPr lang="pt-BR" sz="2400" dirty="0">
                <a:solidFill>
                  <a:srgbClr val="FF0000"/>
                </a:solidFill>
              </a:rPr>
              <a:t>.	</a:t>
            </a:r>
            <a:r>
              <a:rPr lang="pt-BR" sz="2400" dirty="0" err="1">
                <a:solidFill>
                  <a:srgbClr val="FF0000"/>
                </a:solidFill>
              </a:rPr>
              <a:t>Bulechek</a:t>
            </a:r>
            <a:r>
              <a:rPr lang="pt-BR" sz="2400" dirty="0">
                <a:solidFill>
                  <a:srgbClr val="FF0000"/>
                </a:solidFill>
              </a:rPr>
              <a:t> GM, </a:t>
            </a:r>
            <a:r>
              <a:rPr lang="pt-BR" sz="2400" dirty="0" err="1">
                <a:solidFill>
                  <a:srgbClr val="FF0000"/>
                </a:solidFill>
              </a:rPr>
              <a:t>Butcher</a:t>
            </a:r>
            <a:r>
              <a:rPr lang="pt-BR" sz="2400" dirty="0">
                <a:solidFill>
                  <a:srgbClr val="FF0000"/>
                </a:solidFill>
              </a:rPr>
              <a:t> HK, </a:t>
            </a:r>
            <a:r>
              <a:rPr lang="pt-BR" sz="2400" dirty="0" err="1">
                <a:solidFill>
                  <a:srgbClr val="FF0000"/>
                </a:solidFill>
              </a:rPr>
              <a:t>Dochterman</a:t>
            </a:r>
            <a:r>
              <a:rPr lang="pt-BR" sz="2400" dirty="0">
                <a:solidFill>
                  <a:srgbClr val="FF0000"/>
                </a:solidFill>
              </a:rPr>
              <a:t> JM. Classificação das Intervenções de Enfermagem- NIC. 6.ed. Rio de Janeiro: Elsevier; 2016.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</a:rPr>
              <a:t>2.	</a:t>
            </a:r>
            <a:r>
              <a:rPr lang="pt-BR" sz="2400" dirty="0" err="1">
                <a:solidFill>
                  <a:srgbClr val="FF0000"/>
                </a:solidFill>
              </a:rPr>
              <a:t>Dordetto</a:t>
            </a:r>
            <a:r>
              <a:rPr lang="pt-BR" sz="2400" dirty="0">
                <a:solidFill>
                  <a:srgbClr val="FF0000"/>
                </a:solidFill>
              </a:rPr>
              <a:t> P, Pinto G, Rosa T. Pacientes submetidos à cirurgia cardíaca: caracterização sociodemográfica, perfil clínico epidemiológico e complicações. </a:t>
            </a:r>
            <a:r>
              <a:rPr lang="pt-BR" sz="2400" dirty="0" err="1">
                <a:solidFill>
                  <a:srgbClr val="FF0000"/>
                </a:solidFill>
              </a:rPr>
              <a:t>Rev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Fac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Cienc</a:t>
            </a:r>
            <a:r>
              <a:rPr lang="pt-BR" sz="2400" dirty="0">
                <a:solidFill>
                  <a:srgbClr val="FF0000"/>
                </a:solidFill>
              </a:rPr>
              <a:t> Med [Internet]. 2016 [</a:t>
            </a:r>
            <a:r>
              <a:rPr lang="pt-BR" sz="2400" dirty="0" err="1">
                <a:solidFill>
                  <a:srgbClr val="FF0000"/>
                </a:solidFill>
              </a:rPr>
              <a:t>cited</a:t>
            </a:r>
            <a:r>
              <a:rPr lang="pt-BR" sz="2400" dirty="0">
                <a:solidFill>
                  <a:srgbClr val="FF0000"/>
                </a:solidFill>
              </a:rPr>
              <a:t> 2020 </a:t>
            </a:r>
            <a:r>
              <a:rPr lang="pt-BR" sz="2400" dirty="0" err="1">
                <a:solidFill>
                  <a:srgbClr val="FF0000"/>
                </a:solidFill>
              </a:rPr>
              <a:t>jan</a:t>
            </a:r>
            <a:r>
              <a:rPr lang="pt-BR" sz="2400" dirty="0">
                <a:solidFill>
                  <a:srgbClr val="FF0000"/>
                </a:solidFill>
              </a:rPr>
              <a:t> 29];18(3):144-9. </a:t>
            </a:r>
            <a:r>
              <a:rPr lang="pt-BR" sz="2400" dirty="0" err="1">
                <a:solidFill>
                  <a:srgbClr val="FF0000"/>
                </a:solidFill>
              </a:rPr>
              <a:t>Available</a:t>
            </a:r>
            <a:r>
              <a:rPr lang="pt-BR" sz="2400" dirty="0">
                <a:solidFill>
                  <a:srgbClr val="FF0000"/>
                </a:solidFill>
              </a:rPr>
              <a:t> from: https://revistas.pucsp.br/RFCMS/</a:t>
            </a:r>
            <a:r>
              <a:rPr lang="pt-BR" sz="2400" dirty="0" err="1">
                <a:solidFill>
                  <a:srgbClr val="FF0000"/>
                </a:solidFill>
              </a:rPr>
              <a:t>article</a:t>
            </a:r>
            <a:r>
              <a:rPr lang="pt-BR" sz="2400" dirty="0">
                <a:solidFill>
                  <a:srgbClr val="FF0000"/>
                </a:solidFill>
              </a:rPr>
              <a:t>/download/25868/</a:t>
            </a:r>
            <a:r>
              <a:rPr lang="pt-BR" sz="2400" dirty="0" err="1">
                <a:solidFill>
                  <a:srgbClr val="FF0000"/>
                </a:solidFill>
              </a:rPr>
              <a:t>pdf</a:t>
            </a:r>
            <a:r>
              <a:rPr lang="pt-BR" sz="2400" dirty="0">
                <a:solidFill>
                  <a:srgbClr val="FF0000"/>
                </a:solidFill>
              </a:rPr>
              <a:t>. doi: https://doi.org/10.5327/Z1984-4840201625868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</a:rPr>
              <a:t>3.	</a:t>
            </a:r>
            <a:r>
              <a:rPr lang="pt-BR" sz="2400" dirty="0" err="1">
                <a:solidFill>
                  <a:srgbClr val="FF0000"/>
                </a:solidFill>
              </a:rPr>
              <a:t>Magnago</a:t>
            </a:r>
            <a:r>
              <a:rPr lang="pt-BR" sz="2400" dirty="0">
                <a:solidFill>
                  <a:srgbClr val="FF0000"/>
                </a:solidFill>
              </a:rPr>
              <a:t> C, </a:t>
            </a:r>
            <a:r>
              <a:rPr lang="pt-BR" sz="2400" dirty="0" err="1">
                <a:solidFill>
                  <a:srgbClr val="FF0000"/>
                </a:solidFill>
              </a:rPr>
              <a:t>Pierantoni</a:t>
            </a:r>
            <a:r>
              <a:rPr lang="pt-BR" sz="2400" dirty="0">
                <a:solidFill>
                  <a:srgbClr val="FF0000"/>
                </a:solidFill>
              </a:rPr>
              <a:t> C, França T, Garcia A, Ney M, Matsumoto K. The </a:t>
            </a:r>
            <a:r>
              <a:rPr lang="pt-BR" sz="2400" dirty="0" err="1">
                <a:solidFill>
                  <a:srgbClr val="FF0000"/>
                </a:solidFill>
              </a:rPr>
              <a:t>influence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of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family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health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strategy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on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health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indicators</a:t>
            </a:r>
            <a:r>
              <a:rPr lang="pt-BR" sz="2400" dirty="0">
                <a:solidFill>
                  <a:srgbClr val="FF0000"/>
                </a:solidFill>
              </a:rPr>
              <a:t> in </a:t>
            </a:r>
            <a:r>
              <a:rPr lang="pt-BR" sz="2400" dirty="0" err="1">
                <a:solidFill>
                  <a:srgbClr val="FF0000"/>
                </a:solidFill>
              </a:rPr>
              <a:t>the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municipalities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of</a:t>
            </a:r>
            <a:r>
              <a:rPr lang="pt-BR" sz="2400" dirty="0">
                <a:solidFill>
                  <a:srgbClr val="FF0000"/>
                </a:solidFill>
              </a:rPr>
              <a:t> Rio de Janeiro, Brazil. Online Braz J </a:t>
            </a:r>
            <a:r>
              <a:rPr lang="pt-BR" sz="2400" dirty="0" err="1">
                <a:solidFill>
                  <a:srgbClr val="FF0000"/>
                </a:solidFill>
              </a:rPr>
              <a:t>Nurs</a:t>
            </a:r>
            <a:r>
              <a:rPr lang="pt-BR" sz="2400" dirty="0">
                <a:solidFill>
                  <a:srgbClr val="FF0000"/>
                </a:solidFill>
              </a:rPr>
              <a:t> (Online) [internet]. 2011 May 3 [</a:t>
            </a:r>
            <a:r>
              <a:rPr lang="pt-BR" sz="2400" dirty="0" err="1">
                <a:solidFill>
                  <a:srgbClr val="FF0000"/>
                </a:solidFill>
              </a:rPr>
              <a:t>Cited</a:t>
            </a:r>
            <a:r>
              <a:rPr lang="pt-BR" sz="2400" dirty="0">
                <a:solidFill>
                  <a:srgbClr val="FF0000"/>
                </a:solidFill>
              </a:rPr>
              <a:t> 2013 </a:t>
            </a:r>
            <a:r>
              <a:rPr lang="pt-BR" sz="2400" dirty="0" err="1">
                <a:solidFill>
                  <a:srgbClr val="FF0000"/>
                </a:solidFill>
              </a:rPr>
              <a:t>Apr</a:t>
            </a:r>
            <a:r>
              <a:rPr lang="pt-BR" sz="2400" dirty="0">
                <a:solidFill>
                  <a:srgbClr val="FF0000"/>
                </a:solidFill>
              </a:rPr>
              <a:t> 5];10(1). </a:t>
            </a:r>
            <a:r>
              <a:rPr lang="pt-BR" sz="2400" dirty="0" err="1">
                <a:solidFill>
                  <a:srgbClr val="FF0000"/>
                </a:solidFill>
              </a:rPr>
              <a:t>Available</a:t>
            </a:r>
            <a:r>
              <a:rPr lang="pt-BR" sz="2400" dirty="0">
                <a:solidFill>
                  <a:srgbClr val="FF0000"/>
                </a:solidFill>
              </a:rPr>
              <a:t> from: http://www.objnursing.uff.br/</a:t>
            </a:r>
            <a:r>
              <a:rPr lang="pt-BR" sz="2400" dirty="0" err="1">
                <a:solidFill>
                  <a:srgbClr val="FF0000"/>
                </a:solidFill>
              </a:rPr>
              <a:t>index.php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sz="2400" dirty="0" err="1">
                <a:solidFill>
                  <a:srgbClr val="FF0000"/>
                </a:solidFill>
              </a:rPr>
              <a:t>nursing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sz="2400" dirty="0" err="1">
                <a:solidFill>
                  <a:srgbClr val="FF0000"/>
                </a:solidFill>
              </a:rPr>
              <a:t>article</a:t>
            </a:r>
            <a:r>
              <a:rPr lang="pt-BR" sz="2400" dirty="0">
                <a:solidFill>
                  <a:srgbClr val="FF0000"/>
                </a:solidFill>
              </a:rPr>
              <a:t>/view/3211. doi: https://doi.org/10.5935/1676-4285.20113211 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</a:rPr>
              <a:t>4.	Lima D. Design </a:t>
            </a:r>
            <a:r>
              <a:rPr lang="pt-BR" sz="2400" dirty="0" err="1">
                <a:solidFill>
                  <a:srgbClr val="FF0000"/>
                </a:solidFill>
              </a:rPr>
              <a:t>of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 err="1">
                <a:solidFill>
                  <a:srgbClr val="FF0000"/>
                </a:solidFill>
              </a:rPr>
              <a:t>research</a:t>
            </a:r>
            <a:r>
              <a:rPr lang="pt-BR" sz="2400" dirty="0">
                <a:solidFill>
                  <a:srgbClr val="FF0000"/>
                </a:solidFill>
              </a:rPr>
              <a:t>: a </a:t>
            </a:r>
            <a:r>
              <a:rPr lang="pt-BR" sz="2400" dirty="0" err="1">
                <a:solidFill>
                  <a:srgbClr val="FF0000"/>
                </a:solidFill>
              </a:rPr>
              <a:t>contribution</a:t>
            </a:r>
            <a:r>
              <a:rPr lang="pt-BR" sz="2400" dirty="0">
                <a:solidFill>
                  <a:srgbClr val="FF0000"/>
                </a:solidFill>
              </a:rPr>
              <a:t> for authors. Online Braz J </a:t>
            </a:r>
            <a:r>
              <a:rPr lang="pt-BR" sz="2400" dirty="0" err="1">
                <a:solidFill>
                  <a:srgbClr val="FF0000"/>
                </a:solidFill>
              </a:rPr>
              <a:t>Nurs</a:t>
            </a:r>
            <a:r>
              <a:rPr lang="pt-BR" sz="2400" dirty="0">
                <a:solidFill>
                  <a:srgbClr val="FF0000"/>
                </a:solidFill>
              </a:rPr>
              <a:t> (Online) [internet]. 2011 Oct 17 [</a:t>
            </a:r>
            <a:r>
              <a:rPr lang="pt-BR" sz="2400" dirty="0" err="1">
                <a:solidFill>
                  <a:srgbClr val="FF0000"/>
                </a:solidFill>
              </a:rPr>
              <a:t>Cited</a:t>
            </a:r>
            <a:r>
              <a:rPr lang="pt-BR" sz="2400" dirty="0">
                <a:solidFill>
                  <a:srgbClr val="FF0000"/>
                </a:solidFill>
              </a:rPr>
              <a:t> 2013 </a:t>
            </a:r>
            <a:r>
              <a:rPr lang="pt-BR" sz="2400" dirty="0" err="1">
                <a:solidFill>
                  <a:srgbClr val="FF0000"/>
                </a:solidFill>
              </a:rPr>
              <a:t>Apr</a:t>
            </a:r>
            <a:r>
              <a:rPr lang="pt-BR" sz="2400" dirty="0">
                <a:solidFill>
                  <a:srgbClr val="FF0000"/>
                </a:solidFill>
              </a:rPr>
              <a:t> 24];10(2). </a:t>
            </a:r>
            <a:r>
              <a:rPr lang="pt-BR" sz="2400" dirty="0" err="1">
                <a:solidFill>
                  <a:srgbClr val="FF0000"/>
                </a:solidFill>
              </a:rPr>
              <a:t>Available</a:t>
            </a:r>
            <a:r>
              <a:rPr lang="pt-BR" sz="2400" dirty="0">
                <a:solidFill>
                  <a:srgbClr val="FF0000"/>
                </a:solidFill>
              </a:rPr>
              <a:t> from: http://www.objnursing.uff.br/</a:t>
            </a:r>
            <a:r>
              <a:rPr lang="pt-BR" sz="2400" dirty="0" err="1">
                <a:solidFill>
                  <a:srgbClr val="FF0000"/>
                </a:solidFill>
              </a:rPr>
              <a:t>index.php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sz="2400" dirty="0" err="1">
                <a:solidFill>
                  <a:srgbClr val="FF0000"/>
                </a:solidFill>
              </a:rPr>
              <a:t>nursing</a:t>
            </a:r>
            <a:r>
              <a:rPr lang="pt-BR" sz="2400" dirty="0">
                <a:solidFill>
                  <a:srgbClr val="FF0000"/>
                </a:solidFill>
              </a:rPr>
              <a:t>/</a:t>
            </a:r>
            <a:r>
              <a:rPr lang="pt-BR" sz="2400" dirty="0" err="1">
                <a:solidFill>
                  <a:srgbClr val="FF0000"/>
                </a:solidFill>
              </a:rPr>
              <a:t>article</a:t>
            </a:r>
            <a:r>
              <a:rPr lang="pt-BR" sz="2400" dirty="0">
                <a:solidFill>
                  <a:srgbClr val="FF0000"/>
                </a:solidFill>
              </a:rPr>
              <a:t>/view/3648. doi: https://doi.org/10.5935/1676-4285.20113648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71567F8-3C3D-1E9F-FE85-E381193465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5199" y="-81086"/>
            <a:ext cx="25229600" cy="252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28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359</Words>
  <Application>Microsoft Office PowerPoint</Application>
  <PresentationFormat>Personalizar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Ana Paula Lacerda</cp:lastModifiedBy>
  <cp:revision>4</cp:revision>
  <dcterms:created xsi:type="dcterms:W3CDTF">2022-07-13T12:56:05Z</dcterms:created>
  <dcterms:modified xsi:type="dcterms:W3CDTF">2022-08-17T10:07:34Z</dcterms:modified>
</cp:coreProperties>
</file>